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224"/>
    <a:srgbClr val="1B345C"/>
    <a:srgbClr val="CBC1BA"/>
    <a:srgbClr val="AD0D0F"/>
    <a:srgbClr val="D74275"/>
    <a:srgbClr val="EC7D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5" d="100"/>
          <a:sy n="55" d="100"/>
        </p:scale>
        <p:origin x="250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57588EE-1E74-47DA-9C2B-759EA79C0FB6}" type="datetimeFigureOut">
              <a:rPr lang="fr-FR" smtClean="0"/>
              <a:t>07/10/2021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866466-A5DD-4895-9F5D-3139979C7937}" type="slidenum">
              <a:rPr lang="fr-FR" smtClean="0"/>
              <a:t>‹N°›</a:t>
            </a:fld>
            <a:endParaRPr lang="fr-FR"/>
          </a:p>
        </p:txBody>
      </p:sp>
    </p:spTree>
    <p:extLst>
      <p:ext uri="{BB962C8B-B14F-4D97-AF65-F5344CB8AC3E}">
        <p14:creationId xmlns:p14="http://schemas.microsoft.com/office/powerpoint/2010/main" val="182885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7588EE-1E74-47DA-9C2B-759EA79C0FB6}" type="datetimeFigureOut">
              <a:rPr lang="fr-FR" smtClean="0"/>
              <a:t>07/10/2021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866466-A5DD-4895-9F5D-3139979C7937}" type="slidenum">
              <a:rPr lang="fr-FR" smtClean="0"/>
              <a:t>‹N°›</a:t>
            </a:fld>
            <a:endParaRPr lang="fr-FR"/>
          </a:p>
        </p:txBody>
      </p:sp>
    </p:spTree>
    <p:extLst>
      <p:ext uri="{BB962C8B-B14F-4D97-AF65-F5344CB8AC3E}">
        <p14:creationId xmlns:p14="http://schemas.microsoft.com/office/powerpoint/2010/main" val="3170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7588EE-1E74-47DA-9C2B-759EA79C0FB6}" type="datetimeFigureOut">
              <a:rPr lang="fr-FR" smtClean="0"/>
              <a:t>07/10/2021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866466-A5DD-4895-9F5D-3139979C7937}" type="slidenum">
              <a:rPr lang="fr-FR" smtClean="0"/>
              <a:t>‹N°›</a:t>
            </a:fld>
            <a:endParaRPr lang="fr-FR"/>
          </a:p>
        </p:txBody>
      </p:sp>
    </p:spTree>
    <p:extLst>
      <p:ext uri="{BB962C8B-B14F-4D97-AF65-F5344CB8AC3E}">
        <p14:creationId xmlns:p14="http://schemas.microsoft.com/office/powerpoint/2010/main" val="119128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7588EE-1E74-47DA-9C2B-759EA79C0FB6}" type="datetimeFigureOut">
              <a:rPr lang="fr-FR" smtClean="0"/>
              <a:t>07/10/2021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866466-A5DD-4895-9F5D-3139979C7937}" type="slidenum">
              <a:rPr lang="fr-FR" smtClean="0"/>
              <a:t>‹N°›</a:t>
            </a:fld>
            <a:endParaRPr lang="fr-FR"/>
          </a:p>
        </p:txBody>
      </p:sp>
    </p:spTree>
    <p:extLst>
      <p:ext uri="{BB962C8B-B14F-4D97-AF65-F5344CB8AC3E}">
        <p14:creationId xmlns:p14="http://schemas.microsoft.com/office/powerpoint/2010/main" val="235614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57588EE-1E74-47DA-9C2B-759EA79C0FB6}" type="datetimeFigureOut">
              <a:rPr lang="fr-FR" smtClean="0"/>
              <a:t>07/10/2021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866466-A5DD-4895-9F5D-3139979C7937}" type="slidenum">
              <a:rPr lang="fr-FR" smtClean="0"/>
              <a:t>‹N°›</a:t>
            </a:fld>
            <a:endParaRPr lang="fr-FR"/>
          </a:p>
        </p:txBody>
      </p:sp>
    </p:spTree>
    <p:extLst>
      <p:ext uri="{BB962C8B-B14F-4D97-AF65-F5344CB8AC3E}">
        <p14:creationId xmlns:p14="http://schemas.microsoft.com/office/powerpoint/2010/main" val="277594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57588EE-1E74-47DA-9C2B-759EA79C0FB6}" type="datetimeFigureOut">
              <a:rPr lang="fr-FR" smtClean="0"/>
              <a:t>07/10/2021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866466-A5DD-4895-9F5D-3139979C7937}" type="slidenum">
              <a:rPr lang="fr-FR" smtClean="0"/>
              <a:t>‹N°›</a:t>
            </a:fld>
            <a:endParaRPr lang="fr-FR"/>
          </a:p>
        </p:txBody>
      </p:sp>
    </p:spTree>
    <p:extLst>
      <p:ext uri="{BB962C8B-B14F-4D97-AF65-F5344CB8AC3E}">
        <p14:creationId xmlns:p14="http://schemas.microsoft.com/office/powerpoint/2010/main" val="173038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57588EE-1E74-47DA-9C2B-759EA79C0FB6}" type="datetimeFigureOut">
              <a:rPr lang="fr-FR" smtClean="0"/>
              <a:t>07/10/2021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4866466-A5DD-4895-9F5D-3139979C7937}" type="slidenum">
              <a:rPr lang="fr-FR" smtClean="0"/>
              <a:t>‹N°›</a:t>
            </a:fld>
            <a:endParaRPr lang="fr-FR"/>
          </a:p>
        </p:txBody>
      </p:sp>
    </p:spTree>
    <p:extLst>
      <p:ext uri="{BB962C8B-B14F-4D97-AF65-F5344CB8AC3E}">
        <p14:creationId xmlns:p14="http://schemas.microsoft.com/office/powerpoint/2010/main" val="96971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57588EE-1E74-47DA-9C2B-759EA79C0FB6}" type="datetimeFigureOut">
              <a:rPr lang="fr-FR" smtClean="0"/>
              <a:t>07/10/2021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4866466-A5DD-4895-9F5D-3139979C7937}" type="slidenum">
              <a:rPr lang="fr-FR" smtClean="0"/>
              <a:t>‹N°›</a:t>
            </a:fld>
            <a:endParaRPr lang="fr-FR"/>
          </a:p>
        </p:txBody>
      </p:sp>
    </p:spTree>
    <p:extLst>
      <p:ext uri="{BB962C8B-B14F-4D97-AF65-F5344CB8AC3E}">
        <p14:creationId xmlns:p14="http://schemas.microsoft.com/office/powerpoint/2010/main" val="15991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588EE-1E74-47DA-9C2B-759EA79C0FB6}" type="datetimeFigureOut">
              <a:rPr lang="fr-FR" smtClean="0"/>
              <a:t>07/10/2021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4866466-A5DD-4895-9F5D-3139979C7937}" type="slidenum">
              <a:rPr lang="fr-FR" smtClean="0"/>
              <a:t>‹N°›</a:t>
            </a:fld>
            <a:endParaRPr lang="fr-FR"/>
          </a:p>
        </p:txBody>
      </p:sp>
    </p:spTree>
    <p:extLst>
      <p:ext uri="{BB962C8B-B14F-4D97-AF65-F5344CB8AC3E}">
        <p14:creationId xmlns:p14="http://schemas.microsoft.com/office/powerpoint/2010/main" val="116970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57588EE-1E74-47DA-9C2B-759EA79C0FB6}" type="datetimeFigureOut">
              <a:rPr lang="fr-FR" smtClean="0"/>
              <a:t>07/10/2021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866466-A5DD-4895-9F5D-3139979C7937}" type="slidenum">
              <a:rPr lang="fr-FR" smtClean="0"/>
              <a:t>‹N°›</a:t>
            </a:fld>
            <a:endParaRPr lang="fr-FR"/>
          </a:p>
        </p:txBody>
      </p:sp>
    </p:spTree>
    <p:extLst>
      <p:ext uri="{BB962C8B-B14F-4D97-AF65-F5344CB8AC3E}">
        <p14:creationId xmlns:p14="http://schemas.microsoft.com/office/powerpoint/2010/main" val="154160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57588EE-1E74-47DA-9C2B-759EA79C0FB6}" type="datetimeFigureOut">
              <a:rPr lang="fr-FR" smtClean="0"/>
              <a:t>07/10/2021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866466-A5DD-4895-9F5D-3139979C7937}" type="slidenum">
              <a:rPr lang="fr-FR" smtClean="0"/>
              <a:t>‹N°›</a:t>
            </a:fld>
            <a:endParaRPr lang="fr-FR"/>
          </a:p>
        </p:txBody>
      </p:sp>
    </p:spTree>
    <p:extLst>
      <p:ext uri="{BB962C8B-B14F-4D97-AF65-F5344CB8AC3E}">
        <p14:creationId xmlns:p14="http://schemas.microsoft.com/office/powerpoint/2010/main" val="726887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57588EE-1E74-47DA-9C2B-759EA79C0FB6}" type="datetimeFigureOut">
              <a:rPr lang="fr-FR" smtClean="0"/>
              <a:t>07/10/2021</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4866466-A5DD-4895-9F5D-3139979C7937}" type="slidenum">
              <a:rPr lang="fr-FR" smtClean="0"/>
              <a:t>‹N°›</a:t>
            </a:fld>
            <a:endParaRPr lang="fr-FR"/>
          </a:p>
        </p:txBody>
      </p:sp>
    </p:spTree>
    <p:extLst>
      <p:ext uri="{BB962C8B-B14F-4D97-AF65-F5344CB8AC3E}">
        <p14:creationId xmlns:p14="http://schemas.microsoft.com/office/powerpoint/2010/main" val="3974409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cibcpm.fr"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http://www.agefiph.asso.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6E3A43-A7E1-4242-B71C-218811AA91A0}"/>
              </a:ext>
            </a:extLst>
          </p:cNvPr>
          <p:cNvSpPr/>
          <p:nvPr/>
        </p:nvSpPr>
        <p:spPr>
          <a:xfrm>
            <a:off x="0" y="0"/>
            <a:ext cx="2227010" cy="10691813"/>
          </a:xfrm>
          <a:prstGeom prst="rect">
            <a:avLst/>
          </a:prstGeom>
          <a:solidFill>
            <a:srgbClr val="E37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a:extLst>
              <a:ext uri="{FF2B5EF4-FFF2-40B4-BE49-F238E27FC236}">
                <a16:creationId xmlns:a16="http://schemas.microsoft.com/office/drawing/2014/main" id="{A5737544-D4FE-41FD-8883-1875DDC0EA44}"/>
              </a:ext>
            </a:extLst>
          </p:cNvPr>
          <p:cNvPicPr>
            <a:picLocks noChangeAspect="1"/>
          </p:cNvPicPr>
          <p:nvPr/>
        </p:nvPicPr>
        <p:blipFill rotWithShape="1">
          <a:blip r:embed="rId2">
            <a:extLst>
              <a:ext uri="{28A0092B-C50C-407E-A947-70E740481C1C}">
                <a14:useLocalDpi xmlns:a14="http://schemas.microsoft.com/office/drawing/2010/main" val="0"/>
              </a:ext>
            </a:extLst>
          </a:blip>
          <a:srcRect l="1" t="9365" r="23772"/>
          <a:stretch/>
        </p:blipFill>
        <p:spPr>
          <a:xfrm>
            <a:off x="0" y="-38637"/>
            <a:ext cx="7559675" cy="3111125"/>
          </a:xfrm>
          <a:prstGeom prst="rect">
            <a:avLst/>
          </a:prstGeom>
        </p:spPr>
      </p:pic>
      <p:sp>
        <p:nvSpPr>
          <p:cNvPr id="6" name="ZoneTexte 5">
            <a:extLst>
              <a:ext uri="{FF2B5EF4-FFF2-40B4-BE49-F238E27FC236}">
                <a16:creationId xmlns:a16="http://schemas.microsoft.com/office/drawing/2014/main" id="{7C9CC324-F930-4BC7-9AFE-45E8AF9A409D}"/>
              </a:ext>
            </a:extLst>
          </p:cNvPr>
          <p:cNvSpPr txBox="1"/>
          <p:nvPr/>
        </p:nvSpPr>
        <p:spPr>
          <a:xfrm>
            <a:off x="433769" y="419345"/>
            <a:ext cx="3710622" cy="1631216"/>
          </a:xfrm>
          <a:prstGeom prst="rect">
            <a:avLst/>
          </a:prstGeom>
          <a:noFill/>
        </p:spPr>
        <p:txBody>
          <a:bodyPr wrap="square" rtlCol="0">
            <a:spAutoFit/>
          </a:bodyPr>
          <a:lstStyle/>
          <a:p>
            <a:r>
              <a:rPr lang="fr-FR" sz="3600" dirty="0">
                <a:solidFill>
                  <a:schemeClr val="bg1"/>
                </a:solidFill>
                <a:latin typeface="DINPro-Medium" panose="02000503030000020004" pitchFamily="50" charset="0"/>
              </a:rPr>
              <a:t>Valider un projet professionnel</a:t>
            </a:r>
          </a:p>
          <a:p>
            <a:r>
              <a:rPr lang="fr-FR" sz="2800" dirty="0">
                <a:solidFill>
                  <a:schemeClr val="bg1"/>
                </a:solidFill>
                <a:latin typeface="DINPro-Medium" panose="02000503030000020004" pitchFamily="50" charset="0"/>
              </a:rPr>
              <a:t>En individuel</a:t>
            </a:r>
          </a:p>
        </p:txBody>
      </p:sp>
      <p:sp>
        <p:nvSpPr>
          <p:cNvPr id="10" name="ZoneTexte 9">
            <a:extLst>
              <a:ext uri="{FF2B5EF4-FFF2-40B4-BE49-F238E27FC236}">
                <a16:creationId xmlns:a16="http://schemas.microsoft.com/office/drawing/2014/main" id="{5AB426E6-8AC5-4462-97E1-0CD048045235}"/>
              </a:ext>
            </a:extLst>
          </p:cNvPr>
          <p:cNvSpPr txBox="1"/>
          <p:nvPr/>
        </p:nvSpPr>
        <p:spPr>
          <a:xfrm>
            <a:off x="293744" y="3354514"/>
            <a:ext cx="1696651" cy="830997"/>
          </a:xfrm>
          <a:prstGeom prst="rect">
            <a:avLst/>
          </a:prstGeom>
          <a:noFill/>
        </p:spPr>
        <p:txBody>
          <a:bodyPr wrap="square">
            <a:spAutoFit/>
          </a:bodyPr>
          <a:lstStyle/>
          <a:p>
            <a:pPr algn="ctr"/>
            <a:r>
              <a:rPr lang="fr-FR" sz="1200" dirty="0">
                <a:effectLst/>
                <a:latin typeface="DINPro-Regular" panose="02000503030000020004" pitchFamily="50" charset="0"/>
                <a:ea typeface="Calibri" panose="020F0502020204030204" pitchFamily="34" charset="0"/>
                <a:cs typeface="Times New Roman" panose="02020603050405020304" pitchFamily="18" charset="0"/>
              </a:rPr>
              <a:t>Fiche </a:t>
            </a:r>
            <a:r>
              <a:rPr lang="fr-FR" sz="1200" dirty="0">
                <a:latin typeface="DINPro-Regular" panose="02000503030000020004" pitchFamily="50" charset="0"/>
                <a:ea typeface="Calibri" panose="020F0502020204030204" pitchFamily="34" charset="0"/>
                <a:cs typeface="Times New Roman" panose="02020603050405020304" pitchFamily="18" charset="0"/>
              </a:rPr>
              <a:t>information stagiaire</a:t>
            </a:r>
          </a:p>
          <a:p>
            <a:pPr algn="ctr"/>
            <a:endParaRPr lang="fr-FR" sz="1200" dirty="0">
              <a:latin typeface="DINPro-Regular" panose="02000503030000020004" pitchFamily="50" charset="0"/>
              <a:ea typeface="Calibri" panose="020F0502020204030204" pitchFamily="34" charset="0"/>
              <a:cs typeface="Times New Roman" panose="02020603050405020304" pitchFamily="18" charset="0"/>
            </a:endParaRPr>
          </a:p>
          <a:p>
            <a:pPr algn="ctr"/>
            <a:r>
              <a:rPr lang="fr-FR" sz="1200" dirty="0">
                <a:effectLst/>
                <a:latin typeface="DINPro-Regular" panose="02000503030000020004" pitchFamily="50" charset="0"/>
                <a:ea typeface="Calibri" panose="020F0502020204030204" pitchFamily="34" charset="0"/>
                <a:cs typeface="Times New Roman" panose="02020603050405020304" pitchFamily="18" charset="0"/>
              </a:rPr>
              <a:t>Mise à jour : 08/2021</a:t>
            </a:r>
            <a:endParaRPr lang="fr-FR" sz="1200" dirty="0">
              <a:latin typeface="DINPro-Regular" panose="02000503030000020004" pitchFamily="50" charset="0"/>
            </a:endParaRPr>
          </a:p>
        </p:txBody>
      </p:sp>
      <p:sp>
        <p:nvSpPr>
          <p:cNvPr id="14" name="Text Box 494">
            <a:extLst>
              <a:ext uri="{FF2B5EF4-FFF2-40B4-BE49-F238E27FC236}">
                <a16:creationId xmlns:a16="http://schemas.microsoft.com/office/drawing/2014/main" id="{E02EE73C-B9FD-4264-8414-7C8A133C2221}"/>
              </a:ext>
            </a:extLst>
          </p:cNvPr>
          <p:cNvSpPr txBox="1"/>
          <p:nvPr/>
        </p:nvSpPr>
        <p:spPr>
          <a:xfrm>
            <a:off x="249269" y="6915012"/>
            <a:ext cx="1654563" cy="16633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r>
              <a:rPr lang="fr-FR" sz="1200" b="1" dirty="0"/>
              <a:t>CIBC PYRENNES MEDITERRANEE</a:t>
            </a:r>
          </a:p>
          <a:p>
            <a:pPr algn="ctr"/>
            <a:r>
              <a:rPr lang="fr-FR" sz="1200" dirty="0"/>
              <a:t>18 RUE DE L’ESPINET</a:t>
            </a:r>
          </a:p>
          <a:p>
            <a:pPr algn="ctr"/>
            <a:r>
              <a:rPr lang="fr-FR" sz="1200" dirty="0"/>
              <a:t>09 000 Foix </a:t>
            </a:r>
          </a:p>
          <a:p>
            <a:pPr algn="ctr"/>
            <a:r>
              <a:rPr lang="fr-FR" sz="1200" dirty="0"/>
              <a:t>05,61,02,68,00</a:t>
            </a:r>
          </a:p>
          <a:p>
            <a:pPr algn="ctr"/>
            <a:r>
              <a:rPr lang="fr-FR" sz="1200" dirty="0">
                <a:hlinkClick r:id="rId3"/>
              </a:rPr>
              <a:t>contact@cibcpm.fr</a:t>
            </a:r>
            <a:endParaRPr lang="fr-FR" sz="1200" dirty="0"/>
          </a:p>
          <a:p>
            <a:pPr algn="ctr"/>
            <a:endParaRPr lang="fr-FR"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endParaRPr>
          </a:p>
          <a:p>
            <a:pPr algn="ctr">
              <a:lnSpc>
                <a:spcPct val="115000"/>
              </a:lnSpc>
            </a:pPr>
            <a:r>
              <a:rPr lang="fr-FR"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Siret 41954768200023</a:t>
            </a:r>
            <a:endParaRPr lang="fr-FR" sz="1200" dirty="0">
              <a:solidFill>
                <a:srgbClr val="424141"/>
              </a:solidFill>
              <a:effectLst/>
              <a:latin typeface="Calibri" panose="020F0502020204030204" pitchFamily="34" charset="0"/>
              <a:ea typeface="MS Mincho" panose="02020609040205080304" pitchFamily="49" charset="-128"/>
              <a:cs typeface="Calibri" panose="020F0502020204030204" pitchFamily="34" charset="0"/>
            </a:endParaRPr>
          </a:p>
          <a:p>
            <a:pPr algn="ctr">
              <a:lnSpc>
                <a:spcPct val="115000"/>
              </a:lnSpc>
            </a:pPr>
            <a:r>
              <a:rPr lang="fr-FR" sz="1200">
                <a:solidFill>
                  <a:srgbClr val="000000"/>
                </a:solidFill>
                <a:effectLst/>
                <a:latin typeface="Calibri" panose="020F0502020204030204" pitchFamily="34" charset="0"/>
                <a:ea typeface="MS Mincho" panose="02020609040205080304" pitchFamily="49" charset="-128"/>
                <a:cs typeface="Calibri" panose="020F0502020204030204" pitchFamily="34" charset="0"/>
              </a:rPr>
              <a:t>OF </a:t>
            </a:r>
            <a:r>
              <a:rPr lang="fr-FR" sz="1200">
                <a:effectLst/>
                <a:latin typeface="Calibri" panose="020F0502020204030204" pitchFamily="34" charset="0"/>
                <a:ea typeface="Calibri" panose="020F0502020204030204" pitchFamily="34" charset="0"/>
              </a:rPr>
              <a:t>73.0900217.09</a:t>
            </a:r>
            <a:endParaRPr lang="fr-FR" sz="1200" dirty="0">
              <a:solidFill>
                <a:srgbClr val="424141"/>
              </a:solidFill>
              <a:effectLst/>
              <a:latin typeface="Calibri" panose="020F0502020204030204" pitchFamily="34" charset="0"/>
              <a:ea typeface="MS Mincho" panose="02020609040205080304" pitchFamily="49" charset="-128"/>
              <a:cs typeface="Calibri" panose="020F0502020204030204" pitchFamily="34" charset="0"/>
            </a:endParaRPr>
          </a:p>
        </p:txBody>
      </p:sp>
      <p:sp>
        <p:nvSpPr>
          <p:cNvPr id="15" name="ZoneTexte 14">
            <a:extLst>
              <a:ext uri="{FF2B5EF4-FFF2-40B4-BE49-F238E27FC236}">
                <a16:creationId xmlns:a16="http://schemas.microsoft.com/office/drawing/2014/main" id="{FA6ED651-BC20-41FE-9CCE-5A06B61C4855}"/>
              </a:ext>
            </a:extLst>
          </p:cNvPr>
          <p:cNvSpPr txBox="1"/>
          <p:nvPr/>
        </p:nvSpPr>
        <p:spPr>
          <a:xfrm>
            <a:off x="2583936" y="3493347"/>
            <a:ext cx="4713666" cy="1015663"/>
          </a:xfrm>
          <a:prstGeom prst="rect">
            <a:avLst/>
          </a:prstGeom>
          <a:noFill/>
        </p:spPr>
        <p:txBody>
          <a:bodyPr wrap="square" rtlCol="0">
            <a:spAutoFit/>
          </a:bodyPr>
          <a:lstStyle/>
          <a:p>
            <a:pPr algn="ctr"/>
            <a:r>
              <a:rPr lang="fr-FR" sz="1200" dirty="0">
                <a:latin typeface="DINPro-Regular" panose="02000503030000020004" pitchFamily="50" charset="0"/>
              </a:rPr>
              <a:t>Vous êtes demandeur d’emploi, bénéficiaire de l’obligation d’emploi des travailleurs handicapés.</a:t>
            </a:r>
          </a:p>
          <a:p>
            <a:pPr algn="ctr"/>
            <a:r>
              <a:rPr lang="fr-FR" sz="1200" dirty="0">
                <a:latin typeface="DINPro-Regular" panose="02000503030000020004" pitchFamily="50" charset="0"/>
              </a:rPr>
              <a:t>L’action « Valider un projet professionnel » (VPP) </a:t>
            </a:r>
          </a:p>
          <a:p>
            <a:pPr algn="ctr"/>
            <a:r>
              <a:rPr lang="fr-FR" sz="1200" dirty="0">
                <a:latin typeface="DINPro-Regular" panose="02000503030000020004" pitchFamily="50" charset="0"/>
              </a:rPr>
              <a:t>vous aide à définir un projet en adéquation avec vos aptitudes, </a:t>
            </a:r>
          </a:p>
          <a:p>
            <a:pPr algn="ctr"/>
            <a:r>
              <a:rPr lang="fr-FR" sz="1200" dirty="0">
                <a:latin typeface="DINPro-Regular" panose="02000503030000020004" pitchFamily="50" charset="0"/>
              </a:rPr>
              <a:t>vos compétences et en cohérence avec le marché du travail.</a:t>
            </a:r>
          </a:p>
        </p:txBody>
      </p:sp>
      <p:sp>
        <p:nvSpPr>
          <p:cNvPr id="16" name="ZoneTexte 15">
            <a:extLst>
              <a:ext uri="{FF2B5EF4-FFF2-40B4-BE49-F238E27FC236}">
                <a16:creationId xmlns:a16="http://schemas.microsoft.com/office/drawing/2014/main" id="{C86F6688-6F3D-46A8-A349-E3657E5258A0}"/>
              </a:ext>
            </a:extLst>
          </p:cNvPr>
          <p:cNvSpPr txBox="1"/>
          <p:nvPr/>
        </p:nvSpPr>
        <p:spPr>
          <a:xfrm>
            <a:off x="2570921" y="4929869"/>
            <a:ext cx="4713667" cy="1425711"/>
          </a:xfrm>
          <a:prstGeom prst="rect">
            <a:avLst/>
          </a:prstGeom>
          <a:noFill/>
        </p:spPr>
        <p:txBody>
          <a:bodyPr wrap="square" rtlCol="0">
            <a:spAutoFit/>
          </a:bodyPr>
          <a:lstStyle/>
          <a:p>
            <a:pPr>
              <a:lnSpc>
                <a:spcPct val="107000"/>
              </a:lnSpc>
              <a:spcAft>
                <a:spcPts val="800"/>
              </a:spcAft>
            </a:pPr>
            <a:r>
              <a:rPr lang="fr-FR" sz="1200" b="1" u="sng" dirty="0">
                <a:solidFill>
                  <a:srgbClr val="AD0D0F"/>
                </a:solidFill>
                <a:effectLst/>
                <a:latin typeface="DINPro-Regular" panose="02000503030000020004" pitchFamily="50" charset="0"/>
                <a:ea typeface="Calibri" panose="020F0502020204030204" pitchFamily="34" charset="0"/>
                <a:cs typeface="Times New Roman" panose="02020603050405020304" pitchFamily="18" charset="0"/>
              </a:rPr>
              <a:t>Comment bénéficier de cette action ?</a:t>
            </a:r>
            <a:endParaRPr lang="fr-FR" sz="1200" b="1" dirty="0">
              <a:solidFill>
                <a:srgbClr val="AD0D0F"/>
              </a:solidFill>
              <a:effectLst/>
              <a:latin typeface="DINPro-Regular" panose="02000503030000020004"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latin typeface="Calibri" panose="020F0502020204030204" pitchFamily="34" charset="0"/>
                <a:ea typeface="Calibri" panose="020F0502020204030204" pitchFamily="34" charset="0"/>
                <a:cs typeface="Times New Roman" panose="02020603050405020304" pitchFamily="18" charset="0"/>
              </a:rPr>
              <a:t>V</a:t>
            </a:r>
            <a:r>
              <a:rPr lang="fr-FR" sz="1100" dirty="0">
                <a:effectLst/>
                <a:latin typeface="Calibri" panose="020F0502020204030204" pitchFamily="34" charset="0"/>
                <a:ea typeface="Calibri" panose="020F0502020204030204" pitchFamily="34" charset="0"/>
                <a:cs typeface="Times New Roman" panose="02020603050405020304" pitchFamily="18" charset="0"/>
              </a:rPr>
              <a:t>otre conseiller Cap Emploi, Pôle Emploi ou Mission Locale peut vous proposer de suivre cette action et adresse une fiche de prescription auprès de notre organisme. A réception de la fiche, nous vous contactons sous 15 jours pour planifier un premier RV en fonction de vos disponibilités.</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Il n’y a pas de condition de niveau pour accéder à cette formation.</a:t>
            </a:r>
          </a:p>
        </p:txBody>
      </p:sp>
      <p:sp>
        <p:nvSpPr>
          <p:cNvPr id="19" name="ZoneTexte 18">
            <a:extLst>
              <a:ext uri="{FF2B5EF4-FFF2-40B4-BE49-F238E27FC236}">
                <a16:creationId xmlns:a16="http://schemas.microsoft.com/office/drawing/2014/main" id="{8AE0572E-5DF5-4C17-AA2A-28323BC89FD8}"/>
              </a:ext>
            </a:extLst>
          </p:cNvPr>
          <p:cNvSpPr txBox="1"/>
          <p:nvPr/>
        </p:nvSpPr>
        <p:spPr>
          <a:xfrm>
            <a:off x="2609754" y="7783418"/>
            <a:ext cx="4700652" cy="746808"/>
          </a:xfrm>
          <a:prstGeom prst="rect">
            <a:avLst/>
          </a:prstGeom>
          <a:noFill/>
        </p:spPr>
        <p:txBody>
          <a:bodyPr wrap="square" rtlCol="0">
            <a:spAutoFit/>
          </a:bodyPr>
          <a:lstStyle/>
          <a:p>
            <a:pPr>
              <a:lnSpc>
                <a:spcPct val="107000"/>
              </a:lnSpc>
              <a:spcAft>
                <a:spcPts val="800"/>
              </a:spcAft>
            </a:pPr>
            <a:r>
              <a:rPr lang="fr-FR" sz="1200" b="1" u="sng" dirty="0">
                <a:solidFill>
                  <a:srgbClr val="AD0D0F"/>
                </a:solidFill>
                <a:effectLst/>
                <a:latin typeface="DINPro-Regular" panose="02000503030000020004" pitchFamily="50" charset="0"/>
                <a:ea typeface="Calibri" panose="020F0502020204030204" pitchFamily="34" charset="0"/>
                <a:cs typeface="Times New Roman" panose="02020603050405020304" pitchFamily="18" charset="0"/>
              </a:rPr>
              <a:t>Quelle durée ?</a:t>
            </a:r>
            <a:endParaRPr lang="fr-FR" sz="1200" b="1" dirty="0">
              <a:solidFill>
                <a:srgbClr val="AD0D0F"/>
              </a:solidFill>
              <a:effectLst/>
              <a:latin typeface="DINPro-Regular" panose="02000503030000020004" pitchFamily="50" charset="0"/>
              <a:ea typeface="Calibri" panose="020F0502020204030204" pitchFamily="34" charset="0"/>
              <a:cs typeface="Times New Roman" panose="02020603050405020304" pitchFamily="18" charset="0"/>
            </a:endParaRPr>
          </a:p>
          <a:p>
            <a:pPr algn="just">
              <a:lnSpc>
                <a:spcPct val="107000"/>
              </a:lnSpc>
            </a:pPr>
            <a:r>
              <a:rPr lang="fr-FR" sz="1100" dirty="0">
                <a:effectLst/>
                <a:latin typeface="Calibri" panose="020F0502020204030204" pitchFamily="34" charset="0"/>
                <a:ea typeface="Calibri" panose="020F0502020204030204" pitchFamily="34" charset="0"/>
                <a:cs typeface="Times New Roman" panose="02020603050405020304" pitchFamily="18" charset="0"/>
              </a:rPr>
              <a:t>L’action dure jusqu’à 35 heures, réparties sur une durée de 2 à 4 mois, stage en entreprise inclus.</a:t>
            </a:r>
          </a:p>
        </p:txBody>
      </p:sp>
      <p:sp>
        <p:nvSpPr>
          <p:cNvPr id="26" name="ZoneTexte 25">
            <a:extLst>
              <a:ext uri="{FF2B5EF4-FFF2-40B4-BE49-F238E27FC236}">
                <a16:creationId xmlns:a16="http://schemas.microsoft.com/office/drawing/2014/main" id="{01BEF374-71D5-41E1-94F9-8FD292683D45}"/>
              </a:ext>
            </a:extLst>
          </p:cNvPr>
          <p:cNvSpPr txBox="1"/>
          <p:nvPr/>
        </p:nvSpPr>
        <p:spPr>
          <a:xfrm>
            <a:off x="2604961" y="8941079"/>
            <a:ext cx="4700652" cy="927946"/>
          </a:xfrm>
          <a:prstGeom prst="rect">
            <a:avLst/>
          </a:prstGeom>
          <a:noFill/>
        </p:spPr>
        <p:txBody>
          <a:bodyPr wrap="square" rtlCol="0">
            <a:spAutoFit/>
          </a:bodyPr>
          <a:lstStyle/>
          <a:p>
            <a:pPr>
              <a:lnSpc>
                <a:spcPct val="107000"/>
              </a:lnSpc>
              <a:spcAft>
                <a:spcPts val="800"/>
              </a:spcAft>
            </a:pPr>
            <a:r>
              <a:rPr lang="fr-FR" sz="1200" b="1" u="sng" dirty="0">
                <a:solidFill>
                  <a:srgbClr val="AD0D0F"/>
                </a:solidFill>
                <a:effectLst/>
                <a:latin typeface="DINPro-Regular" panose="02000503030000020004" pitchFamily="50" charset="0"/>
                <a:ea typeface="Calibri" panose="020F0502020204030204" pitchFamily="34" charset="0"/>
                <a:cs typeface="Times New Roman" panose="02020603050405020304" pitchFamily="18" charset="0"/>
              </a:rPr>
              <a:t>Quel financement ?</a:t>
            </a:r>
            <a:endParaRPr lang="fr-FR" sz="1200" dirty="0">
              <a:solidFill>
                <a:srgbClr val="AD0D0F"/>
              </a:solidFill>
              <a:effectLst/>
              <a:latin typeface="DINPro-Regular" panose="02000503030000020004" pitchFamily="50" charset="0"/>
              <a:ea typeface="Calibri" panose="020F0502020204030204" pitchFamily="34" charset="0"/>
              <a:cs typeface="Times New Roman" panose="02020603050405020304" pitchFamily="18" charset="0"/>
            </a:endParaRPr>
          </a:p>
          <a:p>
            <a:pPr algn="just">
              <a:lnSpc>
                <a:spcPct val="107000"/>
              </a:lnSpc>
            </a:pPr>
            <a:r>
              <a:rPr lang="fr-FR" sz="1100" dirty="0">
                <a:effectLst/>
                <a:latin typeface="Calibri" panose="020F0502020204030204" pitchFamily="34" charset="0"/>
                <a:ea typeface="Calibri" panose="020F0502020204030204" pitchFamily="34" charset="0"/>
                <a:cs typeface="Times New Roman" panose="02020603050405020304" pitchFamily="18" charset="0"/>
              </a:rPr>
              <a:t>La prestation est intégralement financée par l’AGEFIPH (</a:t>
            </a:r>
            <a:r>
              <a:rPr lang="fr-FR" sz="1100" dirty="0">
                <a:effectLst/>
                <a:latin typeface="Calibri" panose="020F0502020204030204" pitchFamily="34" charset="0"/>
                <a:ea typeface="Calibri" panose="020F0502020204030204" pitchFamily="34" charset="0"/>
                <a:cs typeface="Times New Roman" panose="02020603050405020304" pitchFamily="18" charset="0"/>
                <a:hlinkClick r:id="rId4"/>
              </a:rPr>
              <a:t>www.agefiph.asso.fr</a:t>
            </a:r>
            <a:r>
              <a:rPr lang="fr-FR" sz="1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pPr>
            <a:r>
              <a:rPr lang="fr-FR" sz="1100" dirty="0">
                <a:effectLst/>
                <a:latin typeface="Calibri" panose="020F0502020204030204" pitchFamily="34" charset="0"/>
                <a:ea typeface="Calibri" panose="020F0502020204030204" pitchFamily="34" charset="0"/>
                <a:cs typeface="Times New Roman" panose="02020603050405020304" pitchFamily="18" charset="0"/>
              </a:rPr>
              <a:t>Elle n’est pas rémunérée, mais si vous êtes indemnisé par Pôle Emploi, vous conservez votre allocation.</a:t>
            </a:r>
          </a:p>
        </p:txBody>
      </p:sp>
      <p:sp>
        <p:nvSpPr>
          <p:cNvPr id="2" name="Rectangle 1">
            <a:extLst>
              <a:ext uri="{FF2B5EF4-FFF2-40B4-BE49-F238E27FC236}">
                <a16:creationId xmlns:a16="http://schemas.microsoft.com/office/drawing/2014/main" id="{78907DD7-76E3-4C71-945A-4668548766A7}"/>
              </a:ext>
            </a:extLst>
          </p:cNvPr>
          <p:cNvSpPr/>
          <p:nvPr/>
        </p:nvSpPr>
        <p:spPr>
          <a:xfrm>
            <a:off x="478738" y="2235560"/>
            <a:ext cx="2795206" cy="42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 </a:t>
            </a:r>
            <a:r>
              <a:rPr lang="fr-FR" b="1" dirty="0">
                <a:solidFill>
                  <a:schemeClr val="tx1"/>
                </a:solidFill>
                <a:latin typeface="DINPro-Regular" panose="02000503030000020004" pitchFamily="50" charset="0"/>
              </a:rPr>
              <a:t>Une action</a:t>
            </a:r>
          </a:p>
        </p:txBody>
      </p:sp>
      <p:sp>
        <p:nvSpPr>
          <p:cNvPr id="17" name="ZoneTexte 16">
            <a:extLst>
              <a:ext uri="{FF2B5EF4-FFF2-40B4-BE49-F238E27FC236}">
                <a16:creationId xmlns:a16="http://schemas.microsoft.com/office/drawing/2014/main" id="{1526929A-7139-48DD-9F71-F37F94C635C2}"/>
              </a:ext>
            </a:extLst>
          </p:cNvPr>
          <p:cNvSpPr txBox="1"/>
          <p:nvPr/>
        </p:nvSpPr>
        <p:spPr>
          <a:xfrm>
            <a:off x="2583936" y="6585295"/>
            <a:ext cx="4700652" cy="927946"/>
          </a:xfrm>
          <a:prstGeom prst="rect">
            <a:avLst/>
          </a:prstGeom>
          <a:noFill/>
        </p:spPr>
        <p:txBody>
          <a:bodyPr wrap="square" rtlCol="0">
            <a:spAutoFit/>
          </a:bodyPr>
          <a:lstStyle/>
          <a:p>
            <a:pPr>
              <a:lnSpc>
                <a:spcPct val="107000"/>
              </a:lnSpc>
              <a:spcAft>
                <a:spcPts val="800"/>
              </a:spcAft>
            </a:pPr>
            <a:r>
              <a:rPr lang="fr-FR" sz="1200" b="1" u="sng" dirty="0">
                <a:solidFill>
                  <a:srgbClr val="AD0D0F"/>
                </a:solidFill>
                <a:effectLst/>
                <a:latin typeface="DINPro-Regular" panose="02000503030000020004" pitchFamily="50" charset="0"/>
                <a:ea typeface="Calibri" panose="020F0502020204030204" pitchFamily="34" charset="0"/>
                <a:cs typeface="Times New Roman" panose="02020603050405020304" pitchFamily="18" charset="0"/>
              </a:rPr>
              <a:t>Quels objectifs ?</a:t>
            </a:r>
            <a:endParaRPr lang="fr-FR" sz="1200" b="1" dirty="0">
              <a:solidFill>
                <a:srgbClr val="AD0D0F"/>
              </a:solidFill>
              <a:effectLst/>
              <a:latin typeface="DINPro-Regular" panose="02000503030000020004" pitchFamily="50" charset="0"/>
              <a:ea typeface="Calibri" panose="020F0502020204030204" pitchFamily="34" charset="0"/>
              <a:cs typeface="Times New Roman" panose="02020603050405020304" pitchFamily="18" charset="0"/>
            </a:endParaRPr>
          </a:p>
          <a:p>
            <a:pPr algn="just">
              <a:lnSpc>
                <a:spcPct val="107000"/>
              </a:lnSpc>
            </a:pPr>
            <a:r>
              <a:rPr lang="fr-FR" sz="1100" dirty="0">
                <a:effectLst/>
                <a:latin typeface="Calibri" panose="020F0502020204030204" pitchFamily="34" charset="0"/>
                <a:ea typeface="Calibri" panose="020F0502020204030204" pitchFamily="34" charset="0"/>
                <a:cs typeface="Times New Roman" panose="02020603050405020304" pitchFamily="18" charset="0"/>
              </a:rPr>
              <a:t>La formation vise à valider une ou deux pistes professionnelles réalistes, en adéquation avec votre situation de handicap et en cohérence avec les besoins des entreprises locales.</a:t>
            </a:r>
          </a:p>
        </p:txBody>
      </p:sp>
      <p:pic>
        <p:nvPicPr>
          <p:cNvPr id="21" name="Image 20">
            <a:extLst>
              <a:ext uri="{FF2B5EF4-FFF2-40B4-BE49-F238E27FC236}">
                <a16:creationId xmlns:a16="http://schemas.microsoft.com/office/drawing/2014/main" id="{36E69C3D-FEB3-4C68-B8C0-6BAD1CBBDE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0134" y="2237981"/>
            <a:ext cx="1367164" cy="428078"/>
          </a:xfrm>
          <a:prstGeom prst="rect">
            <a:avLst/>
          </a:prstGeom>
        </p:spPr>
      </p:pic>
      <p:pic>
        <p:nvPicPr>
          <p:cNvPr id="18" name="Image 17">
            <a:extLst>
              <a:ext uri="{FF2B5EF4-FFF2-40B4-BE49-F238E27FC236}">
                <a16:creationId xmlns:a16="http://schemas.microsoft.com/office/drawing/2014/main" id="{E4F23B06-8D23-4CCB-B0B1-63F237A04BF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645" y="4642404"/>
            <a:ext cx="1385547" cy="1364379"/>
          </a:xfrm>
          <a:prstGeom prst="rect">
            <a:avLst/>
          </a:prstGeom>
          <a:noFill/>
          <a:ln>
            <a:noFill/>
          </a:ln>
        </p:spPr>
      </p:pic>
    </p:spTree>
    <p:extLst>
      <p:ext uri="{BB962C8B-B14F-4D97-AF65-F5344CB8AC3E}">
        <p14:creationId xmlns:p14="http://schemas.microsoft.com/office/powerpoint/2010/main" val="167046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3BB75CD-D5DD-485C-B552-7C58148FB255}"/>
              </a:ext>
            </a:extLst>
          </p:cNvPr>
          <p:cNvSpPr/>
          <p:nvPr/>
        </p:nvSpPr>
        <p:spPr>
          <a:xfrm>
            <a:off x="0" y="9014741"/>
            <a:ext cx="7559675" cy="1677072"/>
          </a:xfrm>
          <a:prstGeom prst="rect">
            <a:avLst/>
          </a:prstGeom>
          <a:solidFill>
            <a:srgbClr val="CBC1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2918C439-580E-4978-A2AD-9D89CA0B0BB1}"/>
              </a:ext>
            </a:extLst>
          </p:cNvPr>
          <p:cNvSpPr txBox="1"/>
          <p:nvPr/>
        </p:nvSpPr>
        <p:spPr>
          <a:xfrm>
            <a:off x="495634" y="5865033"/>
            <a:ext cx="6568397" cy="2684838"/>
          </a:xfrm>
          <a:prstGeom prst="rect">
            <a:avLst/>
          </a:prstGeom>
          <a:noFill/>
        </p:spPr>
        <p:txBody>
          <a:bodyPr wrap="square">
            <a:spAutoFit/>
          </a:bodyPr>
          <a:lstStyle/>
          <a:p>
            <a:pPr>
              <a:lnSpc>
                <a:spcPct val="107000"/>
              </a:lnSpc>
              <a:spcAft>
                <a:spcPts val="800"/>
              </a:spcAft>
            </a:pPr>
            <a:r>
              <a:rPr lang="fr-FR" sz="1200" b="1" u="sng" dirty="0">
                <a:solidFill>
                  <a:srgbClr val="C00000"/>
                </a:solidFill>
                <a:effectLst/>
                <a:latin typeface="DINPro-Regular" panose="02000503030000020004" pitchFamily="50" charset="0"/>
                <a:ea typeface="Calibri" panose="020F0502020204030204" pitchFamily="34" charset="0"/>
                <a:cs typeface="Times New Roman" panose="02020603050405020304" pitchFamily="18" charset="0"/>
              </a:rPr>
              <a:t>Accessibilité aux personnes en situation de handicap</a:t>
            </a:r>
            <a:endParaRPr lang="fr-FR" sz="1200" dirty="0">
              <a:effectLst/>
              <a:latin typeface="DINPro-Regular" panose="02000503030000020004" pitchFamily="50"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L’action VPP s’adresse exclusivement aux personnes en situation de handicap, ou en cours de reconnaissance de la qualité de travailleur handicapé. </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Lors de la prescription, votre conseiller Cap Emploi, Pôle Emploi ou Mission Locale indique les éventuelles restrictions d’aptitude connues, et les besoins de compensation identifiés pour suivre la formation. Lors du premier RV au CIBC, ces informations sont reprises et complétées avec vous. En fonction de vos besoins, des adaptations techniques et pédagogiques ou des solutions de compensation sont recherchées et mises en place.</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Le CIBC peut vous accueillir sur ses sites et antennes de :Foix , Pamiers , Saint Girons  Lavelanet. Labège et Narbonne,</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Tous ces sites sont conformes aux normes d’accès pour les personnes à mobilité réduite : locaux accessibles, ascenseurs en cas d’étage, toilettes aux normes. Le stationnement est possible à proximité immédiate des locaux (parking privé ou emplacements PMR réservés dans la rue).</a:t>
            </a:r>
          </a:p>
        </p:txBody>
      </p:sp>
      <p:sp>
        <p:nvSpPr>
          <p:cNvPr id="20" name="Rectangle 19">
            <a:extLst>
              <a:ext uri="{FF2B5EF4-FFF2-40B4-BE49-F238E27FC236}">
                <a16:creationId xmlns:a16="http://schemas.microsoft.com/office/drawing/2014/main" id="{7CA98A9F-21CC-4607-B50C-9C7732ECF6A3}"/>
              </a:ext>
            </a:extLst>
          </p:cNvPr>
          <p:cNvSpPr/>
          <p:nvPr/>
        </p:nvSpPr>
        <p:spPr>
          <a:xfrm>
            <a:off x="-6" y="4386242"/>
            <a:ext cx="7559675" cy="1237776"/>
          </a:xfrm>
          <a:prstGeom prst="rect">
            <a:avLst/>
          </a:prstGeom>
          <a:solidFill>
            <a:srgbClr val="E37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1" name="ZoneTexte 20">
            <a:extLst>
              <a:ext uri="{FF2B5EF4-FFF2-40B4-BE49-F238E27FC236}">
                <a16:creationId xmlns:a16="http://schemas.microsoft.com/office/drawing/2014/main" id="{FB3230D1-4762-445B-940B-676739A5F205}"/>
              </a:ext>
            </a:extLst>
          </p:cNvPr>
          <p:cNvSpPr txBox="1"/>
          <p:nvPr/>
        </p:nvSpPr>
        <p:spPr>
          <a:xfrm>
            <a:off x="522271" y="3066694"/>
            <a:ext cx="6661482" cy="1109086"/>
          </a:xfrm>
          <a:prstGeom prst="rect">
            <a:avLst/>
          </a:prstGeom>
          <a:noFill/>
        </p:spPr>
        <p:txBody>
          <a:bodyPr wrap="square">
            <a:spAutoFit/>
          </a:bodyPr>
          <a:lstStyle/>
          <a:p>
            <a:pPr algn="just">
              <a:lnSpc>
                <a:spcPct val="107000"/>
              </a:lnSpc>
              <a:spcAft>
                <a:spcPts val="800"/>
              </a:spcAft>
            </a:pPr>
            <a:r>
              <a:rPr lang="fr-FR" sz="1200" b="1" u="sng" dirty="0">
                <a:solidFill>
                  <a:srgbClr val="AD0D0F"/>
                </a:solidFill>
                <a:latin typeface="DINPro-Regular" panose="02000503030000020004" pitchFamily="50" charset="0"/>
                <a:ea typeface="Calibri" panose="020F0502020204030204" pitchFamily="34" charset="0"/>
                <a:cs typeface="Times New Roman" panose="02020603050405020304" pitchFamily="18" charset="0"/>
              </a:rPr>
              <a:t>Quelle évaluation ?</a:t>
            </a:r>
          </a:p>
          <a:p>
            <a:pPr algn="just">
              <a:lnSpc>
                <a:spcPct val="107000"/>
              </a:lnSpc>
            </a:pPr>
            <a:r>
              <a:rPr lang="fr-FR" sz="1100" dirty="0">
                <a:effectLst/>
                <a:latin typeface="Calibri" panose="020F0502020204030204" pitchFamily="34" charset="0"/>
                <a:ea typeface="Calibri" panose="020F0502020204030204" pitchFamily="34" charset="0"/>
                <a:cs typeface="Times New Roman" panose="02020603050405020304" pitchFamily="18" charset="0"/>
              </a:rPr>
              <a:t>A l’issue de l’action, lors du bilan final, vous évaluez avec votre conseiller ou conseillère, l’atteinte des objectifs (résultat des actions menées, actions restant à conduire). Il n’y a pas d’évaluation des acquis. </a:t>
            </a:r>
          </a:p>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Vous complétez un questionnaire de satisfaction dont les résultats compilés sont transmis à l’AGEFIPH. Le CIBC réalise également un suivi </a:t>
            </a:r>
            <a:r>
              <a:rPr lang="fr-FR" sz="1100" dirty="0">
                <a:latin typeface="Calibri" panose="020F0502020204030204" pitchFamily="34" charset="0"/>
                <a:ea typeface="Calibri" panose="020F0502020204030204" pitchFamily="34" charset="0"/>
                <a:cs typeface="Times New Roman" panose="02020603050405020304" pitchFamily="18" charset="0"/>
              </a:rPr>
              <a:t>6 </a:t>
            </a:r>
            <a:r>
              <a:rPr lang="fr-FR" sz="1100" dirty="0">
                <a:effectLst/>
                <a:latin typeface="Calibri" panose="020F0502020204030204" pitchFamily="34" charset="0"/>
                <a:ea typeface="Calibri" panose="020F0502020204030204" pitchFamily="34" charset="0"/>
                <a:cs typeface="Times New Roman" panose="02020603050405020304" pitchFamily="18" charset="0"/>
              </a:rPr>
              <a:t>mois après la fin de l’action.</a:t>
            </a:r>
          </a:p>
        </p:txBody>
      </p:sp>
      <p:sp>
        <p:nvSpPr>
          <p:cNvPr id="12" name="ZoneTexte 11">
            <a:extLst>
              <a:ext uri="{FF2B5EF4-FFF2-40B4-BE49-F238E27FC236}">
                <a16:creationId xmlns:a16="http://schemas.microsoft.com/office/drawing/2014/main" id="{8FDBA734-47E5-41A8-8630-23880FEC81E5}"/>
              </a:ext>
            </a:extLst>
          </p:cNvPr>
          <p:cNvSpPr txBox="1"/>
          <p:nvPr/>
        </p:nvSpPr>
        <p:spPr>
          <a:xfrm>
            <a:off x="-20687" y="9241396"/>
            <a:ext cx="7559675" cy="461665"/>
          </a:xfrm>
          <a:prstGeom prst="rect">
            <a:avLst/>
          </a:prstGeom>
          <a:noFill/>
        </p:spPr>
        <p:txBody>
          <a:bodyPr wrap="square" rtlCol="0">
            <a:spAutoFit/>
          </a:bodyPr>
          <a:lstStyle/>
          <a:p>
            <a:pPr algn="ctr"/>
            <a:r>
              <a:rPr lang="fr-FR" sz="1200" dirty="0"/>
              <a:t>L’action VPP en individuel est déployée en région Occitanie par un groupement d’organismes partenaires, </a:t>
            </a:r>
          </a:p>
          <a:p>
            <a:pPr algn="ctr"/>
            <a:r>
              <a:rPr lang="fr-FR" sz="1200" dirty="0"/>
              <a:t>sous la coordination du CIBC Centre Occitanie :</a:t>
            </a:r>
          </a:p>
        </p:txBody>
      </p:sp>
      <p:sp>
        <p:nvSpPr>
          <p:cNvPr id="32" name="ZoneTexte 31">
            <a:extLst>
              <a:ext uri="{FF2B5EF4-FFF2-40B4-BE49-F238E27FC236}">
                <a16:creationId xmlns:a16="http://schemas.microsoft.com/office/drawing/2014/main" id="{6AB86762-5523-42C8-9976-F78B72ABF980}"/>
              </a:ext>
            </a:extLst>
          </p:cNvPr>
          <p:cNvSpPr txBox="1"/>
          <p:nvPr/>
        </p:nvSpPr>
        <p:spPr>
          <a:xfrm>
            <a:off x="522336" y="510778"/>
            <a:ext cx="6586938" cy="2327625"/>
          </a:xfrm>
          <a:prstGeom prst="rect">
            <a:avLst/>
          </a:prstGeom>
          <a:noFill/>
        </p:spPr>
        <p:txBody>
          <a:bodyPr wrap="square" rtlCol="0">
            <a:spAutoFit/>
          </a:bodyPr>
          <a:lstStyle/>
          <a:p>
            <a:pPr>
              <a:lnSpc>
                <a:spcPct val="107000"/>
              </a:lnSpc>
              <a:spcAft>
                <a:spcPts val="800"/>
              </a:spcAft>
            </a:pPr>
            <a:r>
              <a:rPr lang="fr-FR" sz="1200" b="1" u="sng" dirty="0">
                <a:solidFill>
                  <a:srgbClr val="AD0D0F"/>
                </a:solidFill>
                <a:effectLst/>
                <a:latin typeface="DINPro-Regular" panose="02000503030000020004" pitchFamily="50" charset="0"/>
                <a:ea typeface="Calibri" panose="020F0502020204030204" pitchFamily="34" charset="0"/>
                <a:cs typeface="Times New Roman" panose="02020603050405020304" pitchFamily="18" charset="0"/>
              </a:rPr>
              <a:t>Quelles méthodes ?</a:t>
            </a:r>
            <a:endParaRPr lang="fr-FR" sz="1200" b="1" dirty="0">
              <a:solidFill>
                <a:srgbClr val="AD0D0F"/>
              </a:solidFill>
              <a:effectLst/>
              <a:latin typeface="DINPro-Regular" panose="02000503030000020004" pitchFamily="50" charset="0"/>
              <a:ea typeface="Calibri" panose="020F0502020204030204" pitchFamily="34" charset="0"/>
              <a:cs typeface="Times New Roman" panose="02020603050405020304" pitchFamily="18" charset="0"/>
            </a:endParaRPr>
          </a:p>
          <a:p>
            <a:pPr algn="just">
              <a:lnSpc>
                <a:spcPct val="107000"/>
              </a:lnSpc>
            </a:pPr>
            <a:r>
              <a:rPr lang="fr-FR" sz="1100" dirty="0">
                <a:effectLst/>
                <a:latin typeface="Calibri" panose="020F0502020204030204" pitchFamily="34" charset="0"/>
                <a:ea typeface="Calibri" panose="020F0502020204030204" pitchFamily="34" charset="0"/>
                <a:cs typeface="Times New Roman" panose="02020603050405020304" pitchFamily="18" charset="0"/>
              </a:rPr>
              <a:t>L’action est entièrement individualisée. Vous aurez plusieurs entretiens avec un conseiller, le même </a:t>
            </a:r>
            <a:r>
              <a:rPr lang="fr-FR" sz="1100" dirty="0">
                <a:latin typeface="Calibri" panose="020F0502020204030204" pitchFamily="34" charset="0"/>
                <a:ea typeface="Calibri" panose="020F0502020204030204" pitchFamily="34" charset="0"/>
                <a:cs typeface="Times New Roman" panose="02020603050405020304" pitchFamily="18" charset="0"/>
              </a:rPr>
              <a:t>tout au long de l’action. V</a:t>
            </a:r>
            <a:r>
              <a:rPr lang="fr-FR" sz="1100" dirty="0">
                <a:effectLst/>
                <a:latin typeface="Calibri" panose="020F0502020204030204" pitchFamily="34" charset="0"/>
                <a:ea typeface="Calibri" panose="020F0502020204030204" pitchFamily="34" charset="0"/>
                <a:cs typeface="Times New Roman" panose="02020603050405020304" pitchFamily="18" charset="0"/>
              </a:rPr>
              <a:t>otre conseiller ou conseillère vous accompagnera pour :</a:t>
            </a:r>
          </a:p>
          <a:p>
            <a:pPr marL="171450" lvl="0" indent="-171450" algn="just">
              <a:lnSpc>
                <a:spcPct val="107000"/>
              </a:lnSpc>
              <a:buFontTx/>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Repérer vos intérêts professionnels, vos compétences, </a:t>
            </a:r>
          </a:p>
          <a:p>
            <a:pPr marL="171450" lvl="0" indent="-171450" algn="just">
              <a:lnSpc>
                <a:spcPct val="107000"/>
              </a:lnSpc>
              <a:buFontTx/>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Trouver des idées de secteurs d’activité et de métiers, </a:t>
            </a:r>
          </a:p>
          <a:p>
            <a:pPr marL="171450" lvl="0" indent="-171450" algn="just">
              <a:lnSpc>
                <a:spcPct val="107000"/>
              </a:lnSpc>
              <a:buFontTx/>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En étudier la faisabilité (prise en compte des restrictions d’aptitudes, marché de l’emploi), </a:t>
            </a:r>
          </a:p>
          <a:p>
            <a:pPr marL="171450" lvl="0" indent="-171450" algn="just">
              <a:lnSpc>
                <a:spcPct val="107000"/>
              </a:lnSpc>
              <a:buFontTx/>
              <a:buChar char="-"/>
            </a:pPr>
            <a:r>
              <a:rPr lang="fr-FR" sz="1100" dirty="0">
                <a:effectLst/>
                <a:latin typeface="Calibri" panose="020F0502020204030204" pitchFamily="34" charset="0"/>
                <a:ea typeface="Calibri" panose="020F0502020204030204" pitchFamily="34" charset="0"/>
                <a:cs typeface="Times New Roman" panose="02020603050405020304" pitchFamily="18" charset="0"/>
              </a:rPr>
              <a:t>Définir un plan d’action.</a:t>
            </a:r>
          </a:p>
          <a:p>
            <a:pPr lvl="0" algn="just">
              <a:lnSpc>
                <a:spcPct val="107000"/>
              </a:lnSpc>
            </a:pP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100" dirty="0">
                <a:effectLst/>
                <a:latin typeface="Calibri" panose="020F0502020204030204" pitchFamily="34" charset="0"/>
                <a:ea typeface="Calibri" panose="020F0502020204030204" pitchFamily="34" charset="0"/>
                <a:cs typeface="Times New Roman" panose="02020603050405020304" pitchFamily="18" charset="0"/>
              </a:rPr>
              <a:t>Cela pourra nécessiter du travail personnel ou des recherches entre chaque rendez-vous. Nous vous guiderons dans ces étapes.</a:t>
            </a:r>
          </a:p>
          <a:p>
            <a:pPr algn="just">
              <a:lnSpc>
                <a:spcPct val="107000"/>
              </a:lnSpc>
            </a:pPr>
            <a:r>
              <a:rPr lang="fr-FR" sz="1100" dirty="0">
                <a:latin typeface="Calibri" panose="020F0502020204030204" pitchFamily="34" charset="0"/>
                <a:ea typeface="Calibri" panose="020F0502020204030204" pitchFamily="34" charset="0"/>
                <a:cs typeface="Times New Roman" panose="02020603050405020304" pitchFamily="18" charset="0"/>
              </a:rPr>
              <a:t>V</a:t>
            </a:r>
            <a:r>
              <a:rPr lang="fr-FR" sz="1100" dirty="0">
                <a:effectLst/>
                <a:latin typeface="Calibri" panose="020F0502020204030204" pitchFamily="34" charset="0"/>
                <a:ea typeface="Calibri" panose="020F0502020204030204" pitchFamily="34" charset="0"/>
                <a:cs typeface="Times New Roman" panose="02020603050405020304" pitchFamily="18" charset="0"/>
              </a:rPr>
              <a:t>ous réaliserez également une immersion en entreprise (12 heures environ, par demi-journées ou journées complètes).</a:t>
            </a:r>
          </a:p>
        </p:txBody>
      </p:sp>
      <p:pic>
        <p:nvPicPr>
          <p:cNvPr id="8" name="Image 7">
            <a:extLst>
              <a:ext uri="{FF2B5EF4-FFF2-40B4-BE49-F238E27FC236}">
                <a16:creationId xmlns:a16="http://schemas.microsoft.com/office/drawing/2014/main" id="{868D86DC-3078-4319-BB4B-88CFDA0F2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918" y="9697977"/>
            <a:ext cx="712694" cy="712694"/>
          </a:xfrm>
          <a:prstGeom prst="rect">
            <a:avLst/>
          </a:prstGeom>
        </p:spPr>
      </p:pic>
      <p:pic>
        <p:nvPicPr>
          <p:cNvPr id="3" name="Image 2">
            <a:extLst>
              <a:ext uri="{FF2B5EF4-FFF2-40B4-BE49-F238E27FC236}">
                <a16:creationId xmlns:a16="http://schemas.microsoft.com/office/drawing/2014/main" id="{F6FAA42D-5A1A-4768-9AF5-23C2A239F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929" y="9831159"/>
            <a:ext cx="1457803" cy="493297"/>
          </a:xfrm>
          <a:prstGeom prst="rect">
            <a:avLst/>
          </a:prstGeom>
        </p:spPr>
      </p:pic>
      <p:pic>
        <p:nvPicPr>
          <p:cNvPr id="5" name="Image 4">
            <a:extLst>
              <a:ext uri="{FF2B5EF4-FFF2-40B4-BE49-F238E27FC236}">
                <a16:creationId xmlns:a16="http://schemas.microsoft.com/office/drawing/2014/main" id="{CE16ED03-1830-4DDD-A824-27C536E6F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049" y="9740055"/>
            <a:ext cx="1142126" cy="565937"/>
          </a:xfrm>
          <a:prstGeom prst="rect">
            <a:avLst/>
          </a:prstGeom>
        </p:spPr>
      </p:pic>
      <p:sp>
        <p:nvSpPr>
          <p:cNvPr id="18" name="ZoneTexte 17">
            <a:extLst>
              <a:ext uri="{FF2B5EF4-FFF2-40B4-BE49-F238E27FC236}">
                <a16:creationId xmlns:a16="http://schemas.microsoft.com/office/drawing/2014/main" id="{27902809-41BD-4C19-B945-485BDD223DBD}"/>
              </a:ext>
            </a:extLst>
          </p:cNvPr>
          <p:cNvSpPr txBox="1"/>
          <p:nvPr/>
        </p:nvSpPr>
        <p:spPr>
          <a:xfrm>
            <a:off x="142963" y="4348302"/>
            <a:ext cx="7195465" cy="338554"/>
          </a:xfrm>
          <a:prstGeom prst="rect">
            <a:avLst/>
          </a:prstGeom>
          <a:noFill/>
        </p:spPr>
        <p:txBody>
          <a:bodyPr wrap="square" rtlCol="0">
            <a:spAutoFit/>
          </a:bodyPr>
          <a:lstStyle/>
          <a:p>
            <a:pPr algn="ctr"/>
            <a:r>
              <a:rPr lang="fr-FR" sz="1600" b="1" dirty="0">
                <a:solidFill>
                  <a:schemeClr val="bg1"/>
                </a:solidFill>
              </a:rPr>
              <a:t>En 2020 </a:t>
            </a:r>
            <a:r>
              <a:rPr lang="fr-FR" sz="1100" dirty="0">
                <a:solidFill>
                  <a:schemeClr val="bg1"/>
                </a:solidFill>
              </a:rPr>
              <a:t>(données région Occitanie, tous organismes, recueillies auprès de 802 répondants) :</a:t>
            </a:r>
          </a:p>
        </p:txBody>
      </p:sp>
      <p:sp>
        <p:nvSpPr>
          <p:cNvPr id="26" name="ZoneTexte 25">
            <a:extLst>
              <a:ext uri="{FF2B5EF4-FFF2-40B4-BE49-F238E27FC236}">
                <a16:creationId xmlns:a16="http://schemas.microsoft.com/office/drawing/2014/main" id="{17474F1A-CCA5-48BE-B7CB-833E7A768B84}"/>
              </a:ext>
            </a:extLst>
          </p:cNvPr>
          <p:cNvSpPr txBox="1"/>
          <p:nvPr/>
        </p:nvSpPr>
        <p:spPr>
          <a:xfrm>
            <a:off x="195760" y="4712058"/>
            <a:ext cx="1934489" cy="846386"/>
          </a:xfrm>
          <a:prstGeom prst="rect">
            <a:avLst/>
          </a:prstGeom>
          <a:noFill/>
        </p:spPr>
        <p:txBody>
          <a:bodyPr wrap="square" rtlCol="0">
            <a:spAutoFit/>
          </a:bodyPr>
          <a:lstStyle/>
          <a:p>
            <a:pPr algn="ctr"/>
            <a:r>
              <a:rPr lang="fr-FR" sz="1600" b="1" dirty="0">
                <a:solidFill>
                  <a:schemeClr val="bg1"/>
                </a:solidFill>
              </a:rPr>
              <a:t>93 %</a:t>
            </a:r>
            <a:r>
              <a:rPr lang="fr-FR" sz="1400" b="1" dirty="0">
                <a:solidFill>
                  <a:schemeClr val="bg1"/>
                </a:solidFill>
              </a:rPr>
              <a:t> </a:t>
            </a:r>
            <a:r>
              <a:rPr lang="fr-FR" sz="1200" b="1" dirty="0">
                <a:solidFill>
                  <a:schemeClr val="bg1"/>
                </a:solidFill>
              </a:rPr>
              <a:t>des stagiaires</a:t>
            </a:r>
          </a:p>
          <a:p>
            <a:pPr algn="ctr"/>
            <a:r>
              <a:rPr lang="fr-FR" sz="1100" dirty="0">
                <a:solidFill>
                  <a:schemeClr val="bg1"/>
                </a:solidFill>
              </a:rPr>
              <a:t>ont défini et validé </a:t>
            </a:r>
          </a:p>
          <a:p>
            <a:pPr algn="ctr"/>
            <a:r>
              <a:rPr lang="fr-FR" sz="1100" dirty="0">
                <a:solidFill>
                  <a:schemeClr val="bg1"/>
                </a:solidFill>
              </a:rPr>
              <a:t>au moins  un projet </a:t>
            </a:r>
          </a:p>
          <a:p>
            <a:pPr algn="ctr"/>
            <a:r>
              <a:rPr lang="fr-FR" sz="1100" dirty="0">
                <a:solidFill>
                  <a:schemeClr val="bg1"/>
                </a:solidFill>
              </a:rPr>
              <a:t>professionnel</a:t>
            </a:r>
          </a:p>
        </p:txBody>
      </p:sp>
      <p:sp>
        <p:nvSpPr>
          <p:cNvPr id="27" name="ZoneTexte 26">
            <a:extLst>
              <a:ext uri="{FF2B5EF4-FFF2-40B4-BE49-F238E27FC236}">
                <a16:creationId xmlns:a16="http://schemas.microsoft.com/office/drawing/2014/main" id="{A7DA0402-4740-488C-A67B-ADDEE89E4FA4}"/>
              </a:ext>
            </a:extLst>
          </p:cNvPr>
          <p:cNvSpPr txBox="1"/>
          <p:nvPr/>
        </p:nvSpPr>
        <p:spPr>
          <a:xfrm>
            <a:off x="2232078" y="4734230"/>
            <a:ext cx="1325037" cy="846386"/>
          </a:xfrm>
          <a:prstGeom prst="rect">
            <a:avLst/>
          </a:prstGeom>
          <a:noFill/>
        </p:spPr>
        <p:txBody>
          <a:bodyPr wrap="square" rtlCol="0">
            <a:spAutoFit/>
          </a:bodyPr>
          <a:lstStyle/>
          <a:p>
            <a:pPr algn="ctr"/>
            <a:r>
              <a:rPr lang="fr-FR" sz="1600" b="1" dirty="0">
                <a:solidFill>
                  <a:schemeClr val="bg1"/>
                </a:solidFill>
              </a:rPr>
              <a:t>98 %</a:t>
            </a:r>
          </a:p>
          <a:p>
            <a:pPr algn="ctr"/>
            <a:r>
              <a:rPr lang="fr-FR" sz="1100" dirty="0">
                <a:solidFill>
                  <a:schemeClr val="bg1"/>
                </a:solidFill>
              </a:rPr>
              <a:t>sont satisfaits </a:t>
            </a:r>
          </a:p>
          <a:p>
            <a:pPr algn="ctr"/>
            <a:r>
              <a:rPr lang="fr-FR" sz="1100" dirty="0">
                <a:solidFill>
                  <a:schemeClr val="bg1"/>
                </a:solidFill>
              </a:rPr>
              <a:t>ou très satisfaits </a:t>
            </a:r>
          </a:p>
          <a:p>
            <a:pPr algn="ctr"/>
            <a:r>
              <a:rPr lang="fr-FR" sz="1100" dirty="0">
                <a:solidFill>
                  <a:schemeClr val="bg1"/>
                </a:solidFill>
              </a:rPr>
              <a:t>de l’action</a:t>
            </a:r>
          </a:p>
        </p:txBody>
      </p:sp>
      <p:sp>
        <p:nvSpPr>
          <p:cNvPr id="28" name="ZoneTexte 27">
            <a:extLst>
              <a:ext uri="{FF2B5EF4-FFF2-40B4-BE49-F238E27FC236}">
                <a16:creationId xmlns:a16="http://schemas.microsoft.com/office/drawing/2014/main" id="{E46990DC-9DED-4860-9BA3-DA7286821E46}"/>
              </a:ext>
            </a:extLst>
          </p:cNvPr>
          <p:cNvSpPr txBox="1"/>
          <p:nvPr/>
        </p:nvSpPr>
        <p:spPr>
          <a:xfrm>
            <a:off x="3763012" y="4722290"/>
            <a:ext cx="1442034" cy="846386"/>
          </a:xfrm>
          <a:prstGeom prst="rect">
            <a:avLst/>
          </a:prstGeom>
          <a:noFill/>
        </p:spPr>
        <p:txBody>
          <a:bodyPr wrap="square" rtlCol="0">
            <a:spAutoFit/>
          </a:bodyPr>
          <a:lstStyle/>
          <a:p>
            <a:pPr algn="ctr"/>
            <a:r>
              <a:rPr lang="fr-FR" sz="1600" b="1" dirty="0">
                <a:solidFill>
                  <a:schemeClr val="bg1"/>
                </a:solidFill>
              </a:rPr>
              <a:t>98 %</a:t>
            </a:r>
          </a:p>
          <a:p>
            <a:pPr algn="ctr"/>
            <a:r>
              <a:rPr lang="fr-FR" sz="1100" dirty="0">
                <a:solidFill>
                  <a:schemeClr val="bg1"/>
                </a:solidFill>
              </a:rPr>
              <a:t>estiment avoir pu lever des freins </a:t>
            </a:r>
          </a:p>
          <a:p>
            <a:pPr algn="ctr"/>
            <a:r>
              <a:rPr lang="fr-FR" sz="1100" dirty="0">
                <a:solidFill>
                  <a:schemeClr val="bg1"/>
                </a:solidFill>
              </a:rPr>
              <a:t>liés au handicap</a:t>
            </a:r>
          </a:p>
        </p:txBody>
      </p:sp>
      <p:sp>
        <p:nvSpPr>
          <p:cNvPr id="29" name="ZoneTexte 28">
            <a:extLst>
              <a:ext uri="{FF2B5EF4-FFF2-40B4-BE49-F238E27FC236}">
                <a16:creationId xmlns:a16="http://schemas.microsoft.com/office/drawing/2014/main" id="{6BFD73C0-38E7-499B-948F-B8D6D746027E}"/>
              </a:ext>
            </a:extLst>
          </p:cNvPr>
          <p:cNvSpPr txBox="1"/>
          <p:nvPr/>
        </p:nvSpPr>
        <p:spPr>
          <a:xfrm>
            <a:off x="5306875" y="4777856"/>
            <a:ext cx="2031553" cy="754053"/>
          </a:xfrm>
          <a:prstGeom prst="rect">
            <a:avLst/>
          </a:prstGeom>
          <a:noFill/>
        </p:spPr>
        <p:txBody>
          <a:bodyPr wrap="square" rtlCol="0">
            <a:spAutoFit/>
          </a:bodyPr>
          <a:lstStyle/>
          <a:p>
            <a:pPr algn="ctr"/>
            <a:r>
              <a:rPr lang="fr-FR" sz="1100" dirty="0">
                <a:solidFill>
                  <a:schemeClr val="bg1"/>
                </a:solidFill>
              </a:rPr>
              <a:t>6 mois après la fin de l’action, </a:t>
            </a:r>
          </a:p>
          <a:p>
            <a:pPr algn="ctr"/>
            <a:r>
              <a:rPr lang="fr-FR" sz="1600" b="1" dirty="0">
                <a:solidFill>
                  <a:schemeClr val="bg1"/>
                </a:solidFill>
              </a:rPr>
              <a:t>19 %</a:t>
            </a:r>
            <a:r>
              <a:rPr lang="fr-FR" sz="1100" dirty="0">
                <a:solidFill>
                  <a:schemeClr val="bg1"/>
                </a:solidFill>
              </a:rPr>
              <a:t> sont en emploi et </a:t>
            </a:r>
          </a:p>
          <a:p>
            <a:pPr algn="ctr"/>
            <a:r>
              <a:rPr lang="fr-FR" sz="1600" b="1" dirty="0">
                <a:solidFill>
                  <a:schemeClr val="bg1"/>
                </a:solidFill>
              </a:rPr>
              <a:t>24 %</a:t>
            </a:r>
            <a:r>
              <a:rPr lang="fr-FR" sz="1100" dirty="0">
                <a:solidFill>
                  <a:schemeClr val="bg1"/>
                </a:solidFill>
              </a:rPr>
              <a:t> en formation</a:t>
            </a:r>
          </a:p>
        </p:txBody>
      </p:sp>
    </p:spTree>
    <p:extLst>
      <p:ext uri="{BB962C8B-B14F-4D97-AF65-F5344CB8AC3E}">
        <p14:creationId xmlns:p14="http://schemas.microsoft.com/office/powerpoint/2010/main" val="31546838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TotalTime>
  <Words>694</Words>
  <Application>Microsoft Office PowerPoint</Application>
  <PresentationFormat>Personnalisé</PresentationFormat>
  <Paragraphs>62</Paragraphs>
  <Slides>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Calibri</vt:lpstr>
      <vt:lpstr>Calibri Light</vt:lpstr>
      <vt:lpstr>DINPro-Medium</vt:lpstr>
      <vt:lpstr>DINPro-Regular</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aurelie.ferjoux</dc:creator>
  <cp:lastModifiedBy>DELPHINE GARRIGUES</cp:lastModifiedBy>
  <cp:revision>17</cp:revision>
  <cp:lastPrinted>2021-09-24T14:20:48Z</cp:lastPrinted>
  <dcterms:created xsi:type="dcterms:W3CDTF">2021-08-23T14:00:34Z</dcterms:created>
  <dcterms:modified xsi:type="dcterms:W3CDTF">2021-10-07T14:14:18Z</dcterms:modified>
</cp:coreProperties>
</file>